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322" r:id="rId2"/>
    <p:sldId id="259" r:id="rId3"/>
    <p:sldId id="332" r:id="rId4"/>
    <p:sldId id="334" r:id="rId5"/>
    <p:sldId id="335" r:id="rId6"/>
    <p:sldId id="337" r:id="rId7"/>
    <p:sldId id="336" r:id="rId8"/>
    <p:sldId id="296" r:id="rId9"/>
    <p:sldId id="323" r:id="rId10"/>
    <p:sldId id="328" r:id="rId11"/>
    <p:sldId id="329" r:id="rId12"/>
    <p:sldId id="324" r:id="rId13"/>
    <p:sldId id="325" r:id="rId14"/>
    <p:sldId id="326" r:id="rId15"/>
    <p:sldId id="327" r:id="rId16"/>
    <p:sldId id="297" r:id="rId17"/>
    <p:sldId id="294" r:id="rId18"/>
  </p:sldIdLst>
  <p:sldSz cx="12190413" cy="6859588"/>
  <p:notesSz cx="6858000" cy="9144000"/>
  <p:embeddedFontLst>
    <p:embeddedFont>
      <p:font typeface="굴림체" panose="020B0609000101010101" pitchFamily="49" charset="-127"/>
      <p:regular r:id="rId21"/>
    </p:embeddedFont>
    <p:embeddedFont>
      <p:font typeface="맑은 고딕" panose="020B0503020000020004" pitchFamily="34" charset="-127"/>
      <p:regular r:id="rId22"/>
      <p:bold r:id="rId23"/>
    </p:embeddedFont>
    <p:embeddedFont>
      <p:font typeface="Amasis MT Pro Medium" panose="02040604050005020304" pitchFamily="18" charset="0"/>
      <p:regular r:id="rId24"/>
      <p:italic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  <p:embeddedFont>
      <p:font typeface="Noto Sans" panose="020B0502040504020204" pitchFamily="34" charset="0"/>
      <p:regular r:id="rId32"/>
      <p:bold r:id="rId33"/>
      <p:italic r:id="rId34"/>
      <p:boldItalic r:id="rId35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3B06"/>
    <a:srgbClr val="BA8E67"/>
    <a:srgbClr val="FCD5B5"/>
    <a:srgbClr val="E6E6E6"/>
    <a:srgbClr val="385D8A"/>
    <a:srgbClr val="35312B"/>
    <a:srgbClr val="302F2D"/>
    <a:srgbClr val="FE3B06"/>
    <a:srgbClr val="025B2E"/>
    <a:srgbClr val="FCD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 autoAdjust="0"/>
    <p:restoredTop sz="94792" autoAdjust="0"/>
  </p:normalViewPr>
  <p:slideViewPr>
    <p:cSldViewPr>
      <p:cViewPr varScale="1">
        <p:scale>
          <a:sx n="79" d="100"/>
          <a:sy n="79" d="100"/>
        </p:scale>
        <p:origin x="82" y="115"/>
      </p:cViewPr>
      <p:guideLst>
        <p:guide orient="horz" pos="2160"/>
        <p:guide pos="2880"/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3048" y="6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ableStyles" Target="tableStyle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2022-06-03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https://www.ncbi.nlm.nih.gov/pmc/articles/PMC4997286/</a:t>
            </a:r>
          </a:p>
          <a:p>
            <a:endParaRPr lang="en-US" dirty="0"/>
          </a:p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Loftfield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Erikka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"Coffee drinking is widespread in the United States, but usual intake varies by key demographic and lifestyle factors."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Journal of nutrition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146.9 (2016): 1762-1768.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45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780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20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907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4609625" y="1158250"/>
            <a:ext cx="6831461" cy="227154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rgbClr val="BA8E67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5321100" y="3213770"/>
            <a:ext cx="6119986" cy="8800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2022-06-03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326785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35312B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2022-06-03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326785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35312B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240"/>
            <a:ext cx="12190413" cy="6857107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2022-06-03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982639" y="1799898"/>
            <a:ext cx="6192688" cy="2566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rgbClr val="BA8E67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disonc27/Team-Dragonfl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87B21CA-96A5-56C3-C3F8-9B2F1ED1EF25}"/>
              </a:ext>
            </a:extLst>
          </p:cNvPr>
          <p:cNvSpPr/>
          <p:nvPr/>
        </p:nvSpPr>
        <p:spPr>
          <a:xfrm>
            <a:off x="6976901" y="4716830"/>
            <a:ext cx="4869881" cy="435345"/>
          </a:xfrm>
          <a:prstGeom prst="roundRect">
            <a:avLst/>
          </a:prstGeom>
          <a:solidFill>
            <a:srgbClr val="BA8E67">
              <a:alpha val="80000"/>
            </a:srgbClr>
          </a:solidFill>
          <a:ln>
            <a:solidFill>
              <a:srgbClr val="E6E6E6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015086" y="1083069"/>
            <a:ext cx="6770790" cy="1059780"/>
          </a:xfrm>
        </p:spPr>
        <p:txBody>
          <a:bodyPr/>
          <a:lstStyle/>
          <a:p>
            <a:r>
              <a:rPr lang="en-US" altLang="ko-KR" sz="6600" b="1" dirty="0">
                <a:solidFill>
                  <a:schemeClr val="bg1"/>
                </a:solidFill>
                <a:latin typeface="Amasis MT Pro Medium" panose="02040604050005020304" pitchFamily="18" charset="0"/>
                <a:ea typeface="+mj-ea"/>
              </a:rPr>
              <a:t>Rating Coffee</a:t>
            </a:r>
            <a:endParaRPr lang="ko-KR" altLang="en-US" sz="6600" b="1" dirty="0">
              <a:solidFill>
                <a:schemeClr val="bg1"/>
              </a:solidFill>
              <a:latin typeface="Amasis MT Pro Medium" panose="02040604050005020304" pitchFamily="18" charset="0"/>
              <a:ea typeface="+mj-ea"/>
            </a:endParaRPr>
          </a:p>
        </p:txBody>
      </p:sp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7039663" y="4739665"/>
            <a:ext cx="4841824" cy="396044"/>
          </a:xfrm>
          <a:noFill/>
          <a:ln>
            <a:noFill/>
          </a:ln>
        </p:spPr>
        <p:txBody>
          <a:bodyPr/>
          <a:lstStyle/>
          <a:p>
            <a:pPr algn="l"/>
            <a:r>
              <a:rPr lang="en-US" altLang="ko-KR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https://github.com/madisonc27/Team-Dragonfly</a:t>
            </a:r>
            <a:endParaRPr lang="en-US" altLang="ko-KR" sz="18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CC71F4C-AA8D-6BA2-3BCF-25F8D76E4218}"/>
              </a:ext>
            </a:extLst>
          </p:cNvPr>
          <p:cNvSpPr/>
          <p:nvPr/>
        </p:nvSpPr>
        <p:spPr>
          <a:xfrm>
            <a:off x="7789097" y="5480319"/>
            <a:ext cx="4077793" cy="988575"/>
          </a:xfrm>
          <a:prstGeom prst="roundRect">
            <a:avLst/>
          </a:prstGeom>
          <a:solidFill>
            <a:srgbClr val="BA8E67">
              <a:alpha val="80000"/>
            </a:srgbClr>
          </a:solidFill>
          <a:ln>
            <a:solidFill>
              <a:srgbClr val="E6E6E6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558F16-51A8-6497-B8CE-D0F4C87A53BC}"/>
              </a:ext>
            </a:extLst>
          </p:cNvPr>
          <p:cNvSpPr txBox="1"/>
          <p:nvPr/>
        </p:nvSpPr>
        <p:spPr>
          <a:xfrm>
            <a:off x="8423102" y="5630167"/>
            <a:ext cx="3470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May 2022  The </a:t>
            </a:r>
            <a:r>
              <a:rPr lang="en-US" b="1" dirty="0" err="1">
                <a:solidFill>
                  <a:schemeClr val="bg1"/>
                </a:solidFill>
              </a:rPr>
              <a:t>Erdos</a:t>
            </a:r>
            <a:r>
              <a:rPr lang="en-US" b="1" dirty="0">
                <a:solidFill>
                  <a:schemeClr val="bg1"/>
                </a:solidFill>
              </a:rPr>
              <a:t> Institute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Data Science Bootcamp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864C92D-483E-55E4-D047-6A1C2B845E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679" t="17024" r="67721" b="73102"/>
          <a:stretch/>
        </p:blipFill>
        <p:spPr>
          <a:xfrm>
            <a:off x="7970820" y="5738936"/>
            <a:ext cx="566283" cy="56158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4EE15FB-82D9-222E-38DD-FB7B61DB1B94}"/>
              </a:ext>
            </a:extLst>
          </p:cNvPr>
          <p:cNvSpPr txBox="1"/>
          <p:nvPr/>
        </p:nvSpPr>
        <p:spPr>
          <a:xfrm>
            <a:off x="6893048" y="3369416"/>
            <a:ext cx="49738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Team Members: Cassidy Madison, Ethan Semrad, Ching-Lung Hsu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E22BEBB-A385-2D6F-0EA9-0319CFCE5F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05" t="52100" r="43502" b="16396"/>
          <a:stretch/>
        </p:blipFill>
        <p:spPr>
          <a:xfrm>
            <a:off x="5956290" y="4365898"/>
            <a:ext cx="2592288" cy="23566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Exploratory Data Analysis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1E27CD-9646-B21A-4949-2880778599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409" t="27948" r="18103" b="30048"/>
          <a:stretch/>
        </p:blipFill>
        <p:spPr>
          <a:xfrm>
            <a:off x="334566" y="2689385"/>
            <a:ext cx="5250008" cy="38181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B1EDDA-D1F0-06F3-6BB0-EE07785764AC}"/>
              </a:ext>
            </a:extLst>
          </p:cNvPr>
          <p:cNvSpPr txBox="1"/>
          <p:nvPr/>
        </p:nvSpPr>
        <p:spPr>
          <a:xfrm>
            <a:off x="1126654" y="1773610"/>
            <a:ext cx="3113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Correlation across</a:t>
            </a:r>
          </a:p>
          <a:p>
            <a:pPr algn="ctr"/>
            <a:r>
              <a:rPr lang="en-US" sz="2400" b="1" dirty="0"/>
              <a:t> Numerical Features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EE160F-8712-4FDA-64F1-4079108F18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480" t="58556" r="21555" b="17889"/>
          <a:stretch/>
        </p:blipFill>
        <p:spPr>
          <a:xfrm>
            <a:off x="6008959" y="2349548"/>
            <a:ext cx="2542269" cy="19854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E23E38-3AE2-26FE-D9FC-D537E6E2A8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366" t="58267" r="38669" b="18178"/>
          <a:stretch/>
        </p:blipFill>
        <p:spPr>
          <a:xfrm>
            <a:off x="8998010" y="2349548"/>
            <a:ext cx="2542269" cy="19854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76F965-AD50-41E9-8B6D-D607BB53C8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8094" t="59678" r="4029" b="11035"/>
          <a:stretch/>
        </p:blipFill>
        <p:spPr>
          <a:xfrm>
            <a:off x="8998010" y="4365898"/>
            <a:ext cx="2592287" cy="23889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0CE962F-F381-A323-2C05-FD2E1BB976E7}"/>
              </a:ext>
            </a:extLst>
          </p:cNvPr>
          <p:cNvSpPr txBox="1"/>
          <p:nvPr/>
        </p:nvSpPr>
        <p:spPr>
          <a:xfrm>
            <a:off x="7726875" y="1540887"/>
            <a:ext cx="2688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Boxplots for Categorical Features</a:t>
            </a:r>
          </a:p>
        </p:txBody>
      </p:sp>
    </p:spTree>
    <p:extLst>
      <p:ext uri="{BB962C8B-B14F-4D97-AF65-F5344CB8AC3E}">
        <p14:creationId xmlns:p14="http://schemas.microsoft.com/office/powerpoint/2010/main" val="1414485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Exploratory Data Analysis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0ACC14-367A-166B-4914-ACFF2A96B0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814" t="46080" r="6808" b="27409"/>
          <a:stretch/>
        </p:blipFill>
        <p:spPr>
          <a:xfrm>
            <a:off x="6650082" y="4578906"/>
            <a:ext cx="3837612" cy="21693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CAD952-F098-0F8D-6648-88597809AA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958" t="45310" r="33166" b="24797"/>
          <a:stretch/>
        </p:blipFill>
        <p:spPr>
          <a:xfrm>
            <a:off x="1815633" y="4411744"/>
            <a:ext cx="3734699" cy="23365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6AB062-6550-48BC-9406-B4C6546B16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285" t="27678" r="4969" b="48011"/>
          <a:stretch/>
        </p:blipFill>
        <p:spPr>
          <a:xfrm>
            <a:off x="6645897" y="2349674"/>
            <a:ext cx="3841797" cy="18934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D66429-38D8-1135-95DE-B69A20ABD1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225" t="51298" r="34475" b="24284"/>
          <a:stretch/>
        </p:blipFill>
        <p:spPr>
          <a:xfrm>
            <a:off x="1939195" y="2349674"/>
            <a:ext cx="3487574" cy="18934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8358541-BBE6-1F55-950B-8C5AA6DAFA8D}"/>
              </a:ext>
            </a:extLst>
          </p:cNvPr>
          <p:cNvSpPr txBox="1"/>
          <p:nvPr/>
        </p:nvSpPr>
        <p:spPr>
          <a:xfrm>
            <a:off x="4367014" y="1594743"/>
            <a:ext cx="387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Imbalanced Predictors</a:t>
            </a:r>
          </a:p>
        </p:txBody>
      </p:sp>
    </p:spTree>
    <p:extLst>
      <p:ext uri="{BB962C8B-B14F-4D97-AF65-F5344CB8AC3E}">
        <p14:creationId xmlns:p14="http://schemas.microsoft.com/office/powerpoint/2010/main" val="2311687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 Selection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09521" y="1629594"/>
            <a:ext cx="10742269" cy="482453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sz="2400" dirty="0"/>
              <a:t>We exclude all the numerical features since the correlation is very high.</a:t>
            </a:r>
          </a:p>
          <a:p>
            <a:pPr>
              <a:buFont typeface="Arial" panose="020B0604020202020204" pitchFamily="34" charset="0"/>
              <a:buChar char="•"/>
            </a:pPr>
            <a:endParaRPr lang="ko-KR" altLang="en-US" sz="2400" dirty="0"/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67210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C6A40-6CD5-48FA-A4FD-832F3BF8A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A8044-ABE5-B2AF-D663-96A1A5FCD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490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D18E5-FA37-4999-ACE1-D671A5405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B910F-32E7-0D77-EE5F-CA05E70D2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72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BC29-3439-2C64-A29D-AA292D47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 and Future 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DE87E-3488-48B7-E1FD-C08FDEF37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85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THANK</a:t>
            </a:r>
            <a:br>
              <a:rPr lang="en-US" altLang="ko-KR"/>
            </a:br>
            <a:r>
              <a:rPr lang="en-US" altLang="ko-KR"/>
              <a:t>YOU</a:t>
            </a:r>
            <a:endParaRPr lang="ko-KR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6959302" y="1863428"/>
            <a:ext cx="476936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Replaced with your own text</a:t>
            </a: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Replaced with your own text</a:t>
            </a: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Replaced with your own text</a:t>
            </a: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Replaced with your own text</a:t>
            </a: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Replaced with your own text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694606" y="909514"/>
            <a:ext cx="4167576" cy="1126495"/>
            <a:chOff x="694606" y="909514"/>
            <a:chExt cx="4167576" cy="1126495"/>
          </a:xfrm>
        </p:grpSpPr>
        <p:sp>
          <p:nvSpPr>
            <p:cNvPr id="13" name="Text Box 5"/>
            <p:cNvSpPr txBox="1">
              <a:spLocks noChangeArrowheads="1"/>
            </p:cNvSpPr>
            <p:nvPr/>
          </p:nvSpPr>
          <p:spPr bwMode="auto">
            <a:xfrm>
              <a:off x="1477806" y="1044392"/>
              <a:ext cx="3384376" cy="5415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800" b="1" dirty="0">
                  <a:solidFill>
                    <a:srgbClr val="BA8E67"/>
                  </a:solidFill>
                  <a:latin typeface="+mj-lt"/>
                  <a:cs typeface="굴림" pitchFamily="50" charset="-127"/>
                </a:rPr>
                <a:t>Write here a title</a:t>
              </a:r>
            </a:p>
          </p:txBody>
        </p:sp>
        <p:sp>
          <p:nvSpPr>
            <p:cNvPr id="14" name="Text Box 4"/>
            <p:cNvSpPr txBox="1">
              <a:spLocks noChangeArrowheads="1"/>
            </p:cNvSpPr>
            <p:nvPr/>
          </p:nvSpPr>
          <p:spPr bwMode="auto">
            <a:xfrm>
              <a:off x="694606" y="909514"/>
              <a:ext cx="936104" cy="707886"/>
            </a:xfrm>
            <a:prstGeom prst="rect">
              <a:avLst/>
            </a:prstGeom>
            <a:solidFill>
              <a:srgbClr val="35312B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000" b="1" dirty="0">
                  <a:solidFill>
                    <a:srgbClr val="BA8E67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01</a:t>
              </a:r>
              <a:endParaRPr kumimoji="1" lang="ko-KR" altLang="ko-KR" sz="4000" b="1" dirty="0">
                <a:solidFill>
                  <a:srgbClr val="BA8E67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882134" y="1635899"/>
              <a:ext cx="295232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en-US" altLang="ko-KR" sz="1200" dirty="0">
                  <a:solidFill>
                    <a:srgbClr val="35312B"/>
                  </a:solidFill>
                  <a:latin typeface="+mj-lt"/>
                  <a:cs typeface="굴림" pitchFamily="50" charset="-127"/>
                </a:rPr>
                <a:t>Lorem ipsum dolor sit </a:t>
              </a:r>
              <a:r>
                <a:rPr lang="en-US" altLang="ko-KR" sz="1200" dirty="0" err="1">
                  <a:solidFill>
                    <a:srgbClr val="35312B"/>
                  </a:solidFill>
                  <a:latin typeface="+mj-lt"/>
                  <a:cs typeface="굴림" pitchFamily="50" charset="-127"/>
                </a:rPr>
                <a:t>amet</a:t>
              </a:r>
              <a:r>
                <a:rPr lang="en-US" altLang="ko-KR" sz="1200" dirty="0">
                  <a:solidFill>
                    <a:srgbClr val="35312B"/>
                  </a:solidFill>
                  <a:latin typeface="+mj-lt"/>
                  <a:cs typeface="굴림" pitchFamily="50" charset="-127"/>
                </a:rPr>
                <a:t>, </a:t>
              </a:r>
              <a:r>
                <a:rPr lang="en-US" altLang="ko-KR" sz="1200" dirty="0" err="1">
                  <a:solidFill>
                    <a:srgbClr val="35312B"/>
                  </a:solidFill>
                  <a:latin typeface="+mj-lt"/>
                  <a:cs typeface="굴림" pitchFamily="50" charset="-127"/>
                </a:rPr>
                <a:t>simul</a:t>
              </a:r>
              <a:r>
                <a:rPr lang="en-US" altLang="ko-KR" sz="1200" dirty="0">
                  <a:solidFill>
                    <a:srgbClr val="35312B"/>
                  </a:solidFill>
                  <a:latin typeface="+mj-lt"/>
                  <a:cs typeface="굴림" pitchFamily="50" charset="-127"/>
                </a:rPr>
                <a:t> </a:t>
              </a:r>
              <a:r>
                <a:rPr lang="en-US" altLang="ko-KR" sz="1200" dirty="0" err="1">
                  <a:solidFill>
                    <a:srgbClr val="35312B"/>
                  </a:solidFill>
                  <a:latin typeface="+mj-lt"/>
                  <a:cs typeface="굴림" pitchFamily="50" charset="-127"/>
                </a:rPr>
                <a:t>adolescens</a:t>
              </a:r>
              <a:r>
                <a:rPr lang="en-US" altLang="ko-KR" sz="1200" dirty="0">
                  <a:solidFill>
                    <a:srgbClr val="35312B"/>
                  </a:solidFill>
                  <a:latin typeface="+mj-lt"/>
                  <a:cs typeface="굴림" pitchFamily="50" charset="-127"/>
                </a:rPr>
                <a:t> </a:t>
              </a:r>
              <a:r>
                <a:rPr lang="en-US" altLang="ko-KR" sz="1200" dirty="0" err="1">
                  <a:solidFill>
                    <a:srgbClr val="35312B"/>
                  </a:solidFill>
                  <a:latin typeface="+mj-lt"/>
                  <a:cs typeface="굴림" pitchFamily="50" charset="-127"/>
                </a:rPr>
                <a:t>ei</a:t>
              </a:r>
              <a:r>
                <a:rPr lang="en-US" altLang="ko-KR" sz="1200" dirty="0">
                  <a:solidFill>
                    <a:srgbClr val="35312B"/>
                  </a:solidFill>
                  <a:latin typeface="+mj-lt"/>
                  <a:cs typeface="굴림" pitchFamily="50" charset="-127"/>
                </a:rPr>
                <a:t> vis, id </a:t>
              </a:r>
              <a:r>
                <a:rPr lang="en-US" altLang="ko-KR" sz="1200" dirty="0" err="1">
                  <a:solidFill>
                    <a:srgbClr val="35312B"/>
                  </a:solidFill>
                  <a:latin typeface="+mj-lt"/>
                  <a:cs typeface="굴림" pitchFamily="50" charset="-127"/>
                </a:rPr>
                <a:t>nec</a:t>
              </a:r>
              <a:r>
                <a:rPr lang="en-US" altLang="ko-KR" sz="1200" dirty="0">
                  <a:solidFill>
                    <a:srgbClr val="35312B"/>
                  </a:solidFill>
                  <a:latin typeface="+mj-lt"/>
                  <a:cs typeface="굴림" pitchFamily="50" charset="-127"/>
                </a:rPr>
                <a:t> </a:t>
              </a:r>
              <a:r>
                <a:rPr lang="en-US" altLang="ko-KR" sz="1200" dirty="0" err="1">
                  <a:solidFill>
                    <a:srgbClr val="35312B"/>
                  </a:solidFill>
                  <a:latin typeface="+mj-lt"/>
                  <a:cs typeface="굴림" pitchFamily="50" charset="-127"/>
                </a:rPr>
                <a:t>errem</a:t>
              </a:r>
              <a:r>
                <a:rPr lang="en-US" altLang="ko-KR" sz="1200" dirty="0">
                  <a:solidFill>
                    <a:srgbClr val="35312B"/>
                  </a:solidFill>
                  <a:latin typeface="+mj-lt"/>
                  <a:cs typeface="굴림" pitchFamily="50" charset="-127"/>
                </a:rPr>
                <a:t> </a:t>
              </a:r>
              <a:r>
                <a:rPr lang="en-US" altLang="ko-KR" sz="1200" dirty="0" err="1">
                  <a:solidFill>
                    <a:srgbClr val="35312B"/>
                  </a:solidFill>
                  <a:latin typeface="+mj-lt"/>
                  <a:cs typeface="굴림" pitchFamily="50" charset="-127"/>
                </a:rPr>
                <a:t>interesset</a:t>
              </a:r>
              <a:endParaRPr lang="en-US" altLang="ko-KR" sz="1200" dirty="0">
                <a:solidFill>
                  <a:srgbClr val="35312B"/>
                </a:solidFill>
                <a:latin typeface="+mj-lt"/>
                <a:cs typeface="굴림" pitchFamily="50" charset="-127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4943078" y="552064"/>
            <a:ext cx="3744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rgbClr val="35312B"/>
                </a:solidFill>
                <a:latin typeface="+mj-lt"/>
                <a:ea typeface="맑은 고딕" pitchFamily="50" charset="-127"/>
                <a:cs typeface="+mj-cs"/>
              </a:rPr>
              <a:t>Introduction</a:t>
            </a:r>
            <a:endParaRPr lang="ko-KR" altLang="en-US" sz="5400" b="1" dirty="0">
              <a:solidFill>
                <a:srgbClr val="35312B"/>
              </a:solidFill>
              <a:latin typeface="+mj-lt"/>
              <a:ea typeface="맑은 고딕" pitchFamily="50" charset="-127"/>
              <a:cs typeface="+mj-cs"/>
            </a:endParaRPr>
          </a:p>
        </p:txBody>
      </p:sp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3653755" y="2383354"/>
            <a:ext cx="6984776" cy="1046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200" b="1" dirty="0">
                <a:solidFill>
                  <a:srgbClr val="7C3B06"/>
                </a:solidFill>
                <a:latin typeface="+mj-lt"/>
              </a:rPr>
              <a:t>Facts: 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Coffee is one of the world’s most popular beverages. Therefore,  it is important to have a further study on coffee   recommendation for the coffee lovers around the world.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E865BE-B091-4EDC-4482-26380C2E47E2}"/>
              </a:ext>
            </a:extLst>
          </p:cNvPr>
          <p:cNvSpPr txBox="1"/>
          <p:nvPr/>
        </p:nvSpPr>
        <p:spPr>
          <a:xfrm>
            <a:off x="3646934" y="3780542"/>
            <a:ext cx="77768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7C3B06"/>
                </a:solidFill>
                <a:latin typeface="+mj-lt"/>
              </a:rPr>
              <a:t>Targeted Users: 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An estimated 154 million adults (75%, age ≥ 20 y) of the US population reported drinking coffee.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(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Loftfield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Erikka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et al., 2016)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33AAD-6F0A-E57A-003B-7589A4550FE7}"/>
              </a:ext>
            </a:extLst>
          </p:cNvPr>
          <p:cNvSpPr txBox="1"/>
          <p:nvPr/>
        </p:nvSpPr>
        <p:spPr>
          <a:xfrm>
            <a:off x="3646934" y="4869954"/>
            <a:ext cx="7985646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7C3B06"/>
                </a:solidFill>
                <a:latin typeface="+mj-lt"/>
              </a:rPr>
              <a:t>Our approaches: 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We approach this question in two different trials.</a:t>
            </a:r>
          </a:p>
          <a:p>
            <a:pPr marL="955045" lvl="1" indent="-457200"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Classify the country of origin/ altitude/ bean processing method.</a:t>
            </a:r>
          </a:p>
          <a:p>
            <a:pPr marL="955045" lvl="1" indent="-457200"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Predicting the overall rating based on other features.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50990" y="2565698"/>
            <a:ext cx="4176464" cy="1368152"/>
          </a:xfrm>
        </p:spPr>
        <p:txBody>
          <a:bodyPr>
            <a:normAutofit fontScale="90000"/>
          </a:bodyPr>
          <a:lstStyle/>
          <a:p>
            <a:r>
              <a:rPr lang="en-US" altLang="ko-KR" sz="6000" dirty="0"/>
              <a:t>The First Trial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590297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C6A40-6CD5-48FA-A4FD-832F3BF8A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and EDA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5C080558-BF9F-CC42-BC6E-C636FEBFD0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134" y="1708390"/>
            <a:ext cx="6298539" cy="48244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24F6DE-EE3C-33FD-2F84-7B62AB9DE9FE}"/>
              </a:ext>
            </a:extLst>
          </p:cNvPr>
          <p:cNvSpPr txBox="1"/>
          <p:nvPr/>
        </p:nvSpPr>
        <p:spPr>
          <a:xfrm>
            <a:off x="474395" y="2061642"/>
            <a:ext cx="468052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rPr>
              <a:t>We removed irrelevant columns and  any entry missing review scores or    information on the country of origin.</a:t>
            </a:r>
          </a:p>
          <a:p>
            <a:endParaRPr lang="en-US" altLang="en-US" sz="2200" i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맑은 고딕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rPr>
              <a:t>After cleaning, a portion of </a:t>
            </a:r>
            <a:r>
              <a:rPr lang="en-US" altLang="en-US" sz="22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rPr>
              <a:t>pairplot</a:t>
            </a:r>
            <a:r>
              <a:rPr lang="en-US" altLang="en-US" sz="2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rPr>
              <a:t>    exploring the relationships between   variables can be seen on the right.</a:t>
            </a:r>
          </a:p>
          <a:p>
            <a:endParaRPr lang="en-US" altLang="en-US" sz="2200" i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맑은 고딕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rPr>
              <a:t>Although certain countries can be       separated from others, many of        them are highly overlapping each    other.</a:t>
            </a:r>
          </a:p>
        </p:txBody>
      </p:sp>
    </p:spTree>
    <p:extLst>
      <p:ext uri="{BB962C8B-B14F-4D97-AF65-F5344CB8AC3E}">
        <p14:creationId xmlns:p14="http://schemas.microsoft.com/office/powerpoint/2010/main" val="1083037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1EFFB-4202-AA86-26B9-61FB94F8F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3C469-B8B6-780A-0016-F78B01871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582" y="1773611"/>
            <a:ext cx="5197653" cy="482453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Applying several supervised learning models to the clean data including</a:t>
            </a:r>
          </a:p>
          <a:p>
            <a:pPr marL="0" indent="0"/>
            <a:r>
              <a:rPr lang="en-US" sz="2400" dirty="0"/>
              <a:t>      1.  K-nearest neighbors</a:t>
            </a:r>
          </a:p>
          <a:p>
            <a:pPr marL="0" indent="0"/>
            <a:r>
              <a:rPr lang="en-US" sz="2400" dirty="0"/>
              <a:t>      2.  Decision Tree</a:t>
            </a:r>
          </a:p>
          <a:p>
            <a:pPr marL="0" indent="0"/>
            <a:r>
              <a:rPr lang="en-US" sz="2400" dirty="0"/>
              <a:t>      3.  Random Forest</a:t>
            </a:r>
          </a:p>
          <a:p>
            <a:pPr marL="0" indent="0"/>
            <a:r>
              <a:rPr lang="en-US" sz="2400" dirty="0"/>
              <a:t>      4.  AdaBoost</a:t>
            </a:r>
          </a:p>
          <a:p>
            <a:pPr marL="0" indent="0"/>
            <a:r>
              <a:rPr lang="en-US" sz="2400" dirty="0"/>
              <a:t>      5.  Support Vector Machine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We use accuracy </a:t>
            </a:r>
            <a:r>
              <a:rPr lang="en-US" altLang="en-US" sz="2400" dirty="0"/>
              <a:t>as a base metric to compare the models. However, the accuracy is around 30 – 35% for all the model described above.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14A278-3A66-3B03-8F00-2847919DB9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031" t="24590" r="26924" b="26014"/>
          <a:stretch/>
        </p:blipFill>
        <p:spPr>
          <a:xfrm>
            <a:off x="6263797" y="2197832"/>
            <a:ext cx="5448034" cy="43195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A19C3E-EBAB-1038-0628-7D44C4169A94}"/>
              </a:ext>
            </a:extLst>
          </p:cNvPr>
          <p:cNvSpPr txBox="1"/>
          <p:nvPr/>
        </p:nvSpPr>
        <p:spPr>
          <a:xfrm>
            <a:off x="7391350" y="1629594"/>
            <a:ext cx="3456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Confusion</a:t>
            </a:r>
            <a:r>
              <a:rPr lang="en-US" dirty="0"/>
              <a:t> </a:t>
            </a:r>
            <a:r>
              <a:rPr lang="en-US" sz="2400" b="1" dirty="0"/>
              <a:t>Matrix for SVM </a:t>
            </a:r>
          </a:p>
        </p:txBody>
      </p:sp>
    </p:spTree>
    <p:extLst>
      <p:ext uri="{BB962C8B-B14F-4D97-AF65-F5344CB8AC3E}">
        <p14:creationId xmlns:p14="http://schemas.microsoft.com/office/powerpoint/2010/main" val="1056617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6C589-4559-7BC0-9186-594CA127F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DD2BE-B8CB-6D69-2773-E085021E8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83" y="1695786"/>
            <a:ext cx="11336046" cy="4824535"/>
          </a:xfrm>
        </p:spPr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Upon reflection, we think several factors cause the low accuracy of the models.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The correlation between each predictors are pretty high.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800" dirty="0"/>
              <a:t>The classification models tend to place the samples into the categories with the  largest number of samples. Since the data overlaps a lot. This leads to the low   accuracy rate.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800" dirty="0"/>
              <a:t>We conclude that the Coffee Quality Institute ratings do not differ significantly   between different countries, growth altitudes, or processing methods.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53180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9FBAE218-6DE2-6EF0-A941-AC5EF3165E2F}"/>
              </a:ext>
            </a:extLst>
          </p:cNvPr>
          <p:cNvSpPr txBox="1">
            <a:spLocks/>
          </p:cNvSpPr>
          <p:nvPr/>
        </p:nvSpPr>
        <p:spPr>
          <a:xfrm>
            <a:off x="4006974" y="2565698"/>
            <a:ext cx="4824536" cy="1368152"/>
          </a:xfrm>
          <a:prstGeom prst="rect">
            <a:avLst/>
          </a:prstGeom>
        </p:spPr>
        <p:txBody>
          <a:bodyPr vert="horz" lIns="99569" tIns="49785" rIns="99569" bIns="49785" rtlCol="0" anchor="ctr">
            <a:normAutofit fontScale="82500" lnSpcReduction="10000"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35312B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6000" dirty="0"/>
              <a:t>The Second Trial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805164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and Cleaning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09521" y="1666429"/>
            <a:ext cx="10971372" cy="486637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The initial data contains 5,124 x 34 coffee reviews.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Delete several columns including descriptions, estimated prices (different units), coffee shop names and so on.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Remove columns with too much Null values. ( &gt; 15%)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Drop rows with some Null values for the rest columns.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After cleaning, the data contains 4,677 x 21 reviews and we separate the data into training set (80%) and test set (20%). </a:t>
            </a:r>
            <a:endParaRPr lang="ko-KR" altLang="en-US" sz="24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Exploratory Data Analysis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C59791-C9F3-D17D-E9DF-A6B647604467}"/>
              </a:ext>
            </a:extLst>
          </p:cNvPr>
          <p:cNvSpPr txBox="1"/>
          <p:nvPr/>
        </p:nvSpPr>
        <p:spPr>
          <a:xfrm>
            <a:off x="3934966" y="1917626"/>
            <a:ext cx="4906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Histogram and Density Plot for Rating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6B3C22-594F-5BD7-B3C0-BC143D2251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945" t="36792" r="8426" b="26258"/>
          <a:stretch/>
        </p:blipFill>
        <p:spPr>
          <a:xfrm>
            <a:off x="3214886" y="2470272"/>
            <a:ext cx="5986888" cy="406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564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13361</TotalTime>
  <Words>587</Words>
  <Application>Microsoft Office PowerPoint</Application>
  <PresentationFormat>Custom</PresentationFormat>
  <Paragraphs>72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맑은 고딕</vt:lpstr>
      <vt:lpstr>굴림체</vt:lpstr>
      <vt:lpstr>Calibri</vt:lpstr>
      <vt:lpstr>Calibri Light</vt:lpstr>
      <vt:lpstr>Amasis MT Pro Medium</vt:lpstr>
      <vt:lpstr>Arial</vt:lpstr>
      <vt:lpstr>Noto Sans</vt:lpstr>
      <vt:lpstr>Office 테마</vt:lpstr>
      <vt:lpstr>Rating Coffee</vt:lpstr>
      <vt:lpstr>PowerPoint Presentation</vt:lpstr>
      <vt:lpstr>The First Trial</vt:lpstr>
      <vt:lpstr>Data Cleaning and EDA</vt:lpstr>
      <vt:lpstr>Mode Training</vt:lpstr>
      <vt:lpstr>Conclusion</vt:lpstr>
      <vt:lpstr>PowerPoint Presentation</vt:lpstr>
      <vt:lpstr>Data and Cleaning</vt:lpstr>
      <vt:lpstr>Exploratory Data Analysis</vt:lpstr>
      <vt:lpstr>Exploratory Data Analysis</vt:lpstr>
      <vt:lpstr>Exploratory Data Analysis</vt:lpstr>
      <vt:lpstr>Feature Selection</vt:lpstr>
      <vt:lpstr>Model Training</vt:lpstr>
      <vt:lpstr>Model Result</vt:lpstr>
      <vt:lpstr>Summary and Future Direction</vt:lpstr>
      <vt:lpstr>THANK YOU</vt:lpstr>
      <vt:lpstr>PowerPoint Presentation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景隆 許</cp:lastModifiedBy>
  <cp:revision>12</cp:revision>
  <dcterms:created xsi:type="dcterms:W3CDTF">2010-02-01T08:03:16Z</dcterms:created>
  <dcterms:modified xsi:type="dcterms:W3CDTF">2022-06-03T20:10:50Z</dcterms:modified>
  <cp:category>www.slidemembers.com</cp:category>
</cp:coreProperties>
</file>